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4"/>
  </p:sldMasterIdLst>
  <p:notesMasterIdLst>
    <p:notesMasterId r:id="rId18"/>
  </p:notesMasterIdLst>
  <p:sldIdLst>
    <p:sldId id="256" r:id="rId5"/>
    <p:sldId id="260" r:id="rId6"/>
    <p:sldId id="261" r:id="rId7"/>
    <p:sldId id="278" r:id="rId8"/>
    <p:sldId id="279" r:id="rId9"/>
    <p:sldId id="277" r:id="rId10"/>
    <p:sldId id="268" r:id="rId11"/>
    <p:sldId id="269" r:id="rId12"/>
    <p:sldId id="272" r:id="rId13"/>
    <p:sldId id="273" r:id="rId14"/>
    <p:sldId id="274" r:id="rId15"/>
    <p:sldId id="276" r:id="rId16"/>
    <p:sldId id="280" r:id="rId1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32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7AA14-CFB5-45D7-A024-D546744A0FCE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6E96-0785-42AE-9CF3-FCD07505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6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Velocity = distance from Earth’s axis of rotation multiplied by Earth’s rotation rate of 15.04 deg/hr (solar time)</a:t>
            </a:r>
          </a:p>
          <a:p>
            <a:r>
              <a:rPr lang="en-US" altLang="en-US"/>
              <a:t>Further distance from the NP = greater velocity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14548" indent="-274827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099305" indent="-219861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39028" indent="-219861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1978750" indent="-219861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18472" indent="-21986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858194" indent="-21986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297917" indent="-21986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737639" indent="-21986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815C79F-433D-4DA0-AE01-C10878AAE871}" type="slidenum">
              <a:rPr lang="en-US" altLang="en-US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8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0" marR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tabLst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16731" marR="0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770335" marR="0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200150" marR="0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14313" marR="0" lvl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214313" marR="0" lvl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500CC127-4676-4036-974B-F67D3719F18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394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20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25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58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 dirty="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 dirty="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Integrity</a:t>
            </a:r>
            <a:r>
              <a:rPr lang="en-US" sz="1050" b="1" i="0" baseline="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First</a:t>
            </a:r>
            <a:r>
              <a:rPr lang="en-US" sz="1050" b="1" i="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– Service Before Self – Excellence In All We Do</a:t>
            </a:r>
            <a:endParaRPr lang="en-US" sz="1050" b="1" i="0" dirty="0">
              <a:solidFill>
                <a:schemeClr val="bg1">
                  <a:lumMod val="6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5789"/>
            <a:ext cx="1135402" cy="1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32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sz="3200" dirty="0" smtClean="0">
              <a:solidFill>
                <a:srgbClr val="002060"/>
              </a:solidFill>
            </a:endParaRPr>
          </a:p>
          <a:p>
            <a:pPr algn="ctr"/>
            <a:endParaRPr lang="en-US" sz="3200" dirty="0">
              <a:solidFill>
                <a:srgbClr val="002060"/>
              </a:solidFill>
            </a:endParaRPr>
          </a:p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Getting to Orbit: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Launch Velocities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Rockets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Launch Environment</a:t>
            </a:r>
          </a:p>
          <a:p>
            <a:pPr algn="ctr"/>
            <a:endParaRPr lang="en-US" sz="3200" dirty="0">
              <a:solidFill>
                <a:srgbClr val="002060"/>
              </a:solidFill>
            </a:endParaRPr>
          </a:p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May 2024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AstroEngr</a:t>
            </a:r>
            <a:r>
              <a:rPr lang="en-US" dirty="0" smtClean="0"/>
              <a:t> 331X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49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8" y="3124200"/>
            <a:ext cx="7150822" cy="35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 due to Gravity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EB9D811-3164-4761-B284-8F2786C7C0C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664" y="2743200"/>
            <a:ext cx="2590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71600"/>
                <a:ext cx="92942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71600"/>
                <a:ext cx="929421" cy="391582"/>
              </a:xfrm>
              <a:prstGeom prst="rect">
                <a:avLst/>
              </a:prstGeom>
              <a:blipFill rotWithShape="1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828800"/>
                <a:ext cx="2438400" cy="580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𝐿𝐺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28800"/>
                <a:ext cx="2438400" cy="580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00200" y="1524000"/>
            <a:ext cx="533400" cy="1025125"/>
            <a:chOff x="1600200" y="1524000"/>
            <a:chExt cx="533400" cy="1025125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V="1">
              <a:off x="1600200" y="1828800"/>
              <a:ext cx="319821" cy="720325"/>
            </a:xfrm>
            <a:prstGeom prst="straightConnector1">
              <a:avLst/>
            </a:prstGeom>
            <a:solidFill>
              <a:srgbClr val="00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1828800" y="1524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15" name="Right Arrow 14"/>
          <p:cNvSpPr/>
          <p:nvPr/>
        </p:nvSpPr>
        <p:spPr bwMode="auto">
          <a:xfrm>
            <a:off x="2895600" y="2188962"/>
            <a:ext cx="2362200" cy="249438"/>
          </a:xfrm>
          <a:prstGeom prst="rightArrow">
            <a:avLst/>
          </a:prstGeom>
          <a:solidFill>
            <a:srgbClr val="00000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4000" y="1925708"/>
                <a:ext cx="2605521" cy="728854"/>
              </a:xfrm>
              <a:prstGeom prst="rect">
                <a:avLst/>
              </a:prstGeom>
              <a:noFill/>
              <a:ln w="25400" cmpd="sng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𝑳𝑮</m:t>
                          </m:r>
                        </m:sub>
                        <m:sup/>
                      </m:sSub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𝑩𝑶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𝑳𝑺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𝑳𝑺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𝑩𝑶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𝒌𝒎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/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925708"/>
                <a:ext cx="2605521" cy="7288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 cmpd="sng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4191000" y="3641360"/>
            <a:ext cx="1543884" cy="2895600"/>
            <a:chOff x="4191000" y="3641360"/>
            <a:chExt cx="1543884" cy="28956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V="1">
              <a:off x="4267200" y="3641360"/>
              <a:ext cx="1" cy="28956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191000" y="4953000"/>
                  <a:ext cx="1543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𝑳𝑺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𝒆𝒂𝒓𝒕𝒉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4953000"/>
                  <a:ext cx="1543884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Oval 23"/>
          <p:cNvSpPr/>
          <p:nvPr/>
        </p:nvSpPr>
        <p:spPr bwMode="auto">
          <a:xfrm>
            <a:off x="4186977" y="6494288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533400"/>
            <a:ext cx="675681" cy="6019800"/>
            <a:chOff x="3505200" y="533400"/>
            <a:chExt cx="675681" cy="6019800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 flipH="1" flipV="1">
              <a:off x="4133664" y="533400"/>
              <a:ext cx="47217" cy="60198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505200" y="2526268"/>
                  <a:ext cx="663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9900"/>
                                </a:solidFill>
                                <a:latin typeface="Cambria Math"/>
                              </a:rPr>
                              <m:t>𝑩𝑶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99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526268"/>
                  <a:ext cx="66390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10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21924E-6 L -0.00191 -0.39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9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Velocity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0054" y="558437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Achieving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orbital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velocity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1200" y="5584370"/>
            <a:ext cx="1488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Velocity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Earth’s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0" y="558437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Achieving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orbital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3862" y="1752600"/>
                <a:ext cx="8788688" cy="63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𝐷𝑒𝑠𝑖𝑔𝑛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𝑁𝑒𝑒𝑑𝑒𝑑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𝐿𝑜𝑠𝑠𝑒𝑠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𝑂𝑡h𝑒𝑟𝑇h𝑎𝑛𝐺𝑟𝑎𝑣𝑖𝑡𝑦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2" y="1752600"/>
                <a:ext cx="8788688" cy="632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3664" y="3516093"/>
                <a:ext cx="8508098" cy="619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𝑁𝑒𝑒𝑑𝑒𝑑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𝑢𝑟𝑛𝑜𝑢𝑡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𝐿𝑎𝑢𝑛𝑐h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𝑆𝑖𝑡𝑒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𝐿𝑜𝑠𝑠𝑒𝑠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𝐺𝑟𝑎𝑣𝑖𝑡𝑦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64" y="3516093"/>
                <a:ext cx="8508098" cy="61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864243" y="4110437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Achieving </a:t>
            </a:r>
            <a:br>
              <a:rPr lang="en-US" sz="1200" b="1" dirty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r>
              <a:rPr lang="en-US" sz="1200" b="1" dirty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orbital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velocity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949" y="4135493"/>
            <a:ext cx="111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Velocity </a:t>
            </a:r>
            <a:br>
              <a:rPr lang="en-US" dirty="0"/>
            </a:br>
            <a:r>
              <a:rPr lang="en-US" dirty="0"/>
              <a:t>from Earth’s </a:t>
            </a:r>
            <a:br>
              <a:rPr lang="en-US" dirty="0"/>
            </a:br>
            <a:r>
              <a:rPr lang="en-US" dirty="0"/>
              <a:t>rotation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77837" y="4110437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Achieving </a:t>
            </a:r>
            <a:br>
              <a:rPr lang="en-US" dirty="0"/>
            </a:br>
            <a:r>
              <a:rPr lang="en-US" dirty="0"/>
              <a:t>orbital </a:t>
            </a:r>
            <a:br>
              <a:rPr lang="en-US" dirty="0"/>
            </a:br>
            <a:r>
              <a:rPr lang="en-US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39671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Converting Mass to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dirty="0" smtClean="0"/>
                  <a:t>V: </a:t>
                </a:r>
                <a:br>
                  <a:rPr lang="en-US" dirty="0" smtClean="0"/>
                </a:br>
                <a:r>
                  <a:rPr lang="en-US" dirty="0" smtClean="0"/>
                  <a:t>The Ideal </a:t>
                </a:r>
                <a:r>
                  <a:rPr lang="en-US" dirty="0"/>
                  <a:t>Rocket Equation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56" r="-38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dirty="0"/>
                  <a:t>V =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sp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		where</a:t>
                </a:r>
              </a:p>
              <a:p>
                <a:pPr marL="0" indent="0">
                  <a:buNone/>
                </a:pPr>
                <a:r>
                  <a:rPr lang="en-US" sz="1400" dirty="0"/>
                  <a:t>			</a:t>
                </a:r>
                <a:r>
                  <a:rPr lang="en-US" sz="1400" dirty="0" err="1"/>
                  <a:t>I</a:t>
                </a:r>
                <a:r>
                  <a:rPr lang="en-US" sz="1400" baseline="-25000" dirty="0" err="1"/>
                  <a:t>sp</a:t>
                </a:r>
                <a:r>
                  <a:rPr lang="en-US" sz="1400" dirty="0"/>
                  <a:t> = specific impulse (seconds)</a:t>
                </a:r>
              </a:p>
              <a:p>
                <a:pPr marL="0" indent="0">
                  <a:buNone/>
                </a:pPr>
                <a:r>
                  <a:rPr lang="en-US" sz="1400" dirty="0"/>
                  <a:t>			g</a:t>
                </a:r>
                <a:r>
                  <a:rPr lang="en-US" sz="1400" baseline="-25000" dirty="0"/>
                  <a:t>o</a:t>
                </a:r>
                <a:r>
                  <a:rPr lang="en-US" sz="1400" dirty="0"/>
                  <a:t> = Earth’s gravity (0.00981 km/s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)</a:t>
                </a:r>
              </a:p>
              <a:p>
                <a:pPr marL="0" indent="0">
                  <a:buNone/>
                </a:pPr>
                <a:r>
                  <a:rPr lang="en-US" sz="1400" baseline="-25000" dirty="0"/>
                  <a:t>			</a:t>
                </a:r>
                <a:r>
                  <a:rPr lang="en-US" sz="1400" dirty="0"/>
                  <a:t>m</a:t>
                </a:r>
                <a:r>
                  <a:rPr lang="en-US" sz="1400" baseline="-25000" dirty="0"/>
                  <a:t>i </a:t>
                </a:r>
                <a:r>
                  <a:rPr lang="en-US" sz="1400" dirty="0"/>
                  <a:t>= initial mass before motor is fired (kg)</a:t>
                </a:r>
              </a:p>
              <a:p>
                <a:pPr marL="0" indent="0">
                  <a:buNone/>
                </a:pPr>
                <a:r>
                  <a:rPr lang="en-US" sz="1400" baseline="-25000" dirty="0"/>
                  <a:t>			</a:t>
                </a:r>
                <a:r>
                  <a:rPr lang="en-US" sz="1400" dirty="0"/>
                  <a:t>m</a:t>
                </a:r>
                <a:r>
                  <a:rPr lang="en-US" sz="1400" baseline="-25000" dirty="0"/>
                  <a:t>f </a:t>
                </a:r>
                <a:r>
                  <a:rPr lang="en-US" sz="1400" dirty="0"/>
                  <a:t>= final mass after propellant burned (kg)</a:t>
                </a:r>
              </a:p>
              <a:p>
                <a:pPr marL="0" indent="0">
                  <a:buNone/>
                </a:pPr>
                <a:r>
                  <a:rPr lang="en-US" sz="1400" dirty="0"/>
                  <a:t>			</a:t>
                </a:r>
                <a:r>
                  <a:rPr lang="el-GR" sz="1400" dirty="0"/>
                  <a:t>Δ</a:t>
                </a:r>
                <a:r>
                  <a:rPr lang="en-US" sz="1400" dirty="0"/>
                  <a:t>V</a:t>
                </a:r>
                <a:r>
                  <a:rPr lang="en-US" sz="1400" baseline="-25000" dirty="0"/>
                  <a:t> </a:t>
                </a:r>
                <a:r>
                  <a:rPr lang="en-US" sz="1400" dirty="0"/>
                  <a:t>= change in velocity produced by rocket (km/s)</a:t>
                </a:r>
              </a:p>
              <a:p>
                <a:pPr marL="0" indent="0">
                  <a:buNone/>
                </a:pPr>
                <a:r>
                  <a:rPr lang="en-US" sz="1400" baseline="-25000" dirty="0"/>
                  <a:t>	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Ideal </a:t>
            </a:r>
            <a:r>
              <a:rPr lang="en-US" dirty="0"/>
              <a:t>Rocket </a:t>
            </a:r>
            <a:r>
              <a:rPr lang="en-US" dirty="0" smtClean="0"/>
              <a:t>Equation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6649" y="1463040"/>
                <a:ext cx="7132320" cy="2663717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2400" b="0" dirty="0" smtClean="0">
                    <a:latin typeface="Cambria Math"/>
                    <a:ea typeface="Cambria Math"/>
                  </a:rPr>
                  <a:t>Calculate the initial mass required for a rocket with </a:t>
                </a:r>
                <a:r>
                  <a:rPr lang="en-US" sz="2400" b="0" dirty="0" err="1" smtClean="0">
                    <a:latin typeface="Cambria Math"/>
                    <a:ea typeface="Cambria Math"/>
                  </a:rPr>
                  <a:t>I</a:t>
                </a:r>
                <a:r>
                  <a:rPr lang="en-US" sz="2400" b="0" baseline="-25000" dirty="0" err="1" smtClean="0">
                    <a:latin typeface="Cambria Math"/>
                    <a:ea typeface="Cambria Math"/>
                  </a:rPr>
                  <a:t>sp</a:t>
                </a:r>
                <a:r>
                  <a:rPr lang="en-US" sz="2400" b="0" dirty="0" smtClean="0">
                    <a:latin typeface="Cambria Math"/>
                    <a:ea typeface="Cambria Math"/>
                  </a:rPr>
                  <a:t>=350 sec and  to produce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sz="2400" b="0" dirty="0">
                    <a:latin typeface="Cambria Math"/>
                    <a:ea typeface="Cambria Math"/>
                  </a:rPr>
                  <a:t>V </a:t>
                </a:r>
                <a:r>
                  <a:rPr lang="en-US" sz="2400" b="0" dirty="0">
                    <a:latin typeface="Cambria Math"/>
                    <a:ea typeface="Cambria Math"/>
                  </a:rPr>
                  <a:t>= 8 </a:t>
                </a:r>
                <a:r>
                  <a:rPr lang="en-US" sz="2400" b="0" dirty="0" smtClean="0">
                    <a:latin typeface="Cambria Math"/>
                    <a:ea typeface="Cambria Math"/>
                  </a:rPr>
                  <a:t>km/s.</a:t>
                </a:r>
                <a:endParaRPr lang="en-US" sz="2400" b="0" dirty="0">
                  <a:latin typeface="Cambria Math"/>
                  <a:ea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sz="2400" dirty="0"/>
                  <a:t>V = </a:t>
                </a:r>
                <a:r>
                  <a:rPr lang="en-US" sz="2400" dirty="0" err="1"/>
                  <a:t>I</a:t>
                </a:r>
                <a:r>
                  <a:rPr lang="en-US" sz="2400" baseline="-25000" dirty="0" err="1"/>
                  <a:t>sp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ln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baseline="-25000" dirty="0"/>
                  <a:t>			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6649" y="1463040"/>
                <a:ext cx="7132320" cy="2663717"/>
              </a:xfrm>
              <a:blipFill>
                <a:blip r:embed="rId2"/>
                <a:stretch>
                  <a:fillRect t="-1831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flipH="1">
            <a:off x="949011" y="3147462"/>
            <a:ext cx="1919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Group 1</a:t>
            </a:r>
          </a:p>
          <a:p>
            <a:endParaRPr lang="en-US" b="1" u="sng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Given m</a:t>
            </a:r>
            <a:r>
              <a:rPr lang="en-US" baseline="-25000" dirty="0" smtClean="0">
                <a:solidFill>
                  <a:srgbClr val="0070C0"/>
                </a:solidFill>
              </a:rPr>
              <a:t>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= 5,000 kg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692661" y="3078481"/>
            <a:ext cx="209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B050"/>
                </a:solidFill>
              </a:rPr>
              <a:t>Group A</a:t>
            </a:r>
          </a:p>
          <a:p>
            <a:endParaRPr lang="en-US" b="1" u="sng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Given m</a:t>
            </a:r>
            <a:r>
              <a:rPr lang="en-US" baseline="-25000" dirty="0">
                <a:solidFill>
                  <a:srgbClr val="00B050"/>
                </a:solidFill>
              </a:rPr>
              <a:t>f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n-US" dirty="0" smtClean="0">
                <a:solidFill>
                  <a:srgbClr val="00B050"/>
                </a:solidFill>
              </a:rPr>
              <a:t>10,000 </a:t>
            </a:r>
            <a:r>
              <a:rPr lang="en-US" dirty="0">
                <a:solidFill>
                  <a:srgbClr val="00B050"/>
                </a:solidFill>
              </a:rPr>
              <a:t>kg</a:t>
            </a:r>
          </a:p>
          <a:p>
            <a:endParaRPr lang="en-US" b="1" u="sng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5977" y="4201278"/>
                <a:ext cx="3045384" cy="987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=5000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8000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350 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9.81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=51388.9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77" y="4201278"/>
                <a:ext cx="3045384" cy="987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17057" y="4126757"/>
                <a:ext cx="3244157" cy="987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=10000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8000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350 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9.81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=102777.8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57" y="4126757"/>
                <a:ext cx="3244157" cy="987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8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Vehicle Ascent </a:t>
            </a:r>
            <a:r>
              <a:rPr lang="en-US" dirty="0" smtClean="0"/>
              <a:t>Phases</a:t>
            </a:r>
          </a:p>
          <a:p>
            <a:r>
              <a:rPr lang="en-US" dirty="0" smtClean="0"/>
              <a:t>Launch Environment</a:t>
            </a:r>
            <a:endParaRPr lang="en-US" dirty="0"/>
          </a:p>
          <a:p>
            <a:r>
              <a:rPr lang="en-US" dirty="0" smtClean="0"/>
              <a:t>Calculating </a:t>
            </a:r>
            <a:r>
              <a:rPr lang="el-GR" dirty="0">
                <a:cs typeface="Arial" charset="0"/>
              </a:rPr>
              <a:t>Δ</a:t>
            </a:r>
            <a:r>
              <a:rPr lang="en-US" dirty="0" err="1"/>
              <a:t>V</a:t>
            </a:r>
            <a:r>
              <a:rPr lang="en-US" baseline="-25000" dirty="0" err="1"/>
              <a:t>design</a:t>
            </a:r>
            <a:endParaRPr lang="en-US" baseline="-25000" dirty="0"/>
          </a:p>
          <a:p>
            <a:r>
              <a:rPr lang="en-US" dirty="0" smtClean="0"/>
              <a:t>Converting mass (rocket fuel) to </a:t>
            </a:r>
            <a:r>
              <a:rPr lang="el-GR" dirty="0">
                <a:cs typeface="Arial" charset="0"/>
              </a:rPr>
              <a:t>Δ</a:t>
            </a:r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2089037"/>
            <a:ext cx="9144000" cy="4572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399FF"/>
              </a:gs>
            </a:gsLst>
            <a:lin ang="5400000" scaled="1"/>
          </a:gra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6661037"/>
            <a:ext cx="9144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8289">
            <a:off x="219857" y="5106583"/>
            <a:ext cx="1324671" cy="1324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6014">
            <a:off x="400484" y="3312491"/>
            <a:ext cx="1324671" cy="1324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860">
            <a:off x="1387135" y="1860194"/>
            <a:ext cx="1324671" cy="1324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746">
            <a:off x="4055498" y="1220246"/>
            <a:ext cx="1324671" cy="132467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43000" y="5594236"/>
            <a:ext cx="6629400" cy="295513"/>
            <a:chOff x="1143000" y="5105399"/>
            <a:chExt cx="6629400" cy="295513"/>
          </a:xfrm>
        </p:grpSpPr>
        <p:cxnSp>
          <p:nvCxnSpPr>
            <p:cNvPr id="9" name="Straight Connector 8"/>
            <p:cNvCxnSpPr>
              <a:endCxn id="10" idx="1"/>
            </p:cNvCxnSpPr>
            <p:nvPr/>
          </p:nvCxnSpPr>
          <p:spPr bwMode="auto">
            <a:xfrm>
              <a:off x="1143000" y="5253156"/>
              <a:ext cx="4191000" cy="0"/>
            </a:xfrm>
            <a:prstGeom prst="line">
              <a:avLst/>
            </a:prstGeom>
            <a:solidFill>
              <a:srgbClr val="00000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Rectangle 9"/>
            <p:cNvSpPr/>
            <p:nvPr/>
          </p:nvSpPr>
          <p:spPr bwMode="auto">
            <a:xfrm>
              <a:off x="5334000" y="5105399"/>
              <a:ext cx="2438400" cy="29551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</a:rPr>
                <a:t>1. vertical ascent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93091" y="4017818"/>
            <a:ext cx="6479309" cy="1465532"/>
            <a:chOff x="1293091" y="3528981"/>
            <a:chExt cx="6479309" cy="1465532"/>
          </a:xfrm>
        </p:grpSpPr>
        <p:sp>
          <p:nvSpPr>
            <p:cNvPr id="12" name="Rectangle 11"/>
            <p:cNvSpPr/>
            <p:nvPr/>
          </p:nvSpPr>
          <p:spPr bwMode="auto">
            <a:xfrm>
              <a:off x="5334000" y="4699000"/>
              <a:ext cx="2438400" cy="29551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</a:rPr>
                <a:t>2. pitch over</a:t>
              </a: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293091" y="3528981"/>
              <a:ext cx="4040909" cy="1317775"/>
            </a:xfrm>
            <a:prstGeom prst="line">
              <a:avLst/>
            </a:prstGeom>
            <a:solidFill>
              <a:srgbClr val="00000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28"/>
          <p:cNvGrpSpPr/>
          <p:nvPr/>
        </p:nvGrpSpPr>
        <p:grpSpPr>
          <a:xfrm>
            <a:off x="2244436" y="2678545"/>
            <a:ext cx="5527964" cy="2398405"/>
            <a:chOff x="2244436" y="2189708"/>
            <a:chExt cx="5527964" cy="2398405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34000" y="4292600"/>
              <a:ext cx="2438400" cy="29551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2244436" y="2189708"/>
              <a:ext cx="3073705" cy="2250648"/>
            </a:xfrm>
            <a:prstGeom prst="line">
              <a:avLst/>
            </a:prstGeom>
            <a:solidFill>
              <a:srgbClr val="00000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29"/>
          <p:cNvGrpSpPr/>
          <p:nvPr/>
        </p:nvGrpSpPr>
        <p:grpSpPr>
          <a:xfrm>
            <a:off x="4802465" y="2430783"/>
            <a:ext cx="3006436" cy="2601605"/>
            <a:chOff x="4802465" y="1941946"/>
            <a:chExt cx="3006436" cy="260160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70501" y="4248038"/>
              <a:ext cx="2438400" cy="29551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</a:rPr>
                <a:t>3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</a:rPr>
                <a:t>.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</a:rPr>
                <a:t>vacuum</a:t>
              </a:r>
            </a:p>
          </p:txBody>
        </p:sp>
        <p:cxnSp>
          <p:nvCxnSpPr>
            <p:cNvPr id="24" name="Straight Connector 23"/>
            <p:cNvCxnSpPr>
              <a:endCxn id="14" idx="1"/>
            </p:cNvCxnSpPr>
            <p:nvPr/>
          </p:nvCxnSpPr>
          <p:spPr bwMode="auto">
            <a:xfrm>
              <a:off x="4802465" y="1941946"/>
              <a:ext cx="568036" cy="2453849"/>
            </a:xfrm>
            <a:prstGeom prst="line">
              <a:avLst/>
            </a:prstGeom>
            <a:solidFill>
              <a:srgbClr val="00000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Vehicle Ascent Phases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Launch Vehicle G-load Profile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3020"/>
            <a:ext cx="6324600" cy="48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15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Vehicle Vibration Profile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7191375" cy="55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4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Environment Impact on Satellite Design</a:t>
            </a:r>
            <a:endParaRPr lang="en-US" dirty="0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06612" y="1775551"/>
            <a:ext cx="418211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</a:pPr>
            <a:r>
              <a:rPr lang="en-US" altLang="en-US" sz="1800" dirty="0" smtClean="0">
                <a:solidFill>
                  <a:schemeClr val="tx1"/>
                </a:solidFill>
              </a:rPr>
              <a:t>Launch is by far the most challenging environment for a satellite’s structure</a:t>
            </a:r>
          </a:p>
          <a:p>
            <a:pPr marL="1028700" lvl="1" eaLnBrk="1" hangingPunct="1">
              <a:spcBef>
                <a:spcPct val="0"/>
              </a:spcBef>
            </a:pPr>
            <a:r>
              <a:rPr lang="en-US" altLang="en-US" sz="1400" dirty="0" smtClean="0">
                <a:solidFill>
                  <a:schemeClr val="tx1"/>
                </a:solidFill>
              </a:rPr>
              <a:t>Static loads of multiple g’s in multiple directions</a:t>
            </a:r>
          </a:p>
          <a:p>
            <a:pPr marL="1028700" lvl="1" eaLnBrk="1" hangingPunct="1">
              <a:spcBef>
                <a:spcPct val="0"/>
              </a:spcBef>
            </a:pPr>
            <a:r>
              <a:rPr lang="en-US" altLang="en-US" sz="1400" dirty="0" smtClean="0">
                <a:solidFill>
                  <a:schemeClr val="tx1"/>
                </a:solidFill>
              </a:rPr>
              <a:t>Vibrations across a range of frequencies</a:t>
            </a:r>
          </a:p>
          <a:p>
            <a:pPr marL="1028700" lvl="1" eaLnBrk="1" hangingPunct="1">
              <a:spcBef>
                <a:spcPct val="0"/>
              </a:spcBef>
            </a:pPr>
            <a:endParaRPr lang="en-US" altLang="en-US" sz="1400" dirty="0" smtClean="0">
              <a:solidFill>
                <a:schemeClr val="tx1"/>
              </a:solidFill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Structure must be strong, yet low </a:t>
            </a:r>
            <a:r>
              <a:rPr lang="en-US" altLang="en-US" sz="1800" dirty="0" smtClean="0">
                <a:solidFill>
                  <a:schemeClr val="tx1"/>
                </a:solidFill>
              </a:rPr>
              <a:t>mass</a:t>
            </a:r>
          </a:p>
          <a:p>
            <a:pPr marL="685800" lvl="2" eaLnBrk="1" hangingPunct="1">
              <a:spcBef>
                <a:spcPct val="0"/>
              </a:spcBef>
            </a:pPr>
            <a:r>
              <a:rPr lang="en-US" altLang="en-US" sz="1400" dirty="0" smtClean="0">
                <a:solidFill>
                  <a:schemeClr val="tx1"/>
                </a:solidFill>
              </a:rPr>
              <a:t>Total </a:t>
            </a:r>
            <a:r>
              <a:rPr lang="en-US" altLang="en-US" sz="1400" dirty="0">
                <a:solidFill>
                  <a:schemeClr val="tx1"/>
                </a:solidFill>
              </a:rPr>
              <a:t>satellite mass is still one of the largest drivers of launch </a:t>
            </a:r>
            <a:r>
              <a:rPr lang="en-US" altLang="en-US" sz="1400" dirty="0" smtClean="0">
                <a:solidFill>
                  <a:schemeClr val="tx1"/>
                </a:solidFill>
              </a:rPr>
              <a:t>cost</a:t>
            </a:r>
          </a:p>
          <a:p>
            <a:pPr marL="685800" lvl="2" eaLnBrk="1" hangingPunct="1">
              <a:spcBef>
                <a:spcPct val="0"/>
              </a:spcBef>
            </a:pPr>
            <a:endParaRPr lang="en-US" altLang="en-US" sz="1400" dirty="0">
              <a:solidFill>
                <a:schemeClr val="tx1"/>
              </a:solidFill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Structure must be built to avoid </a:t>
            </a:r>
            <a:r>
              <a:rPr lang="en-US" altLang="en-US" sz="1800" dirty="0" smtClean="0">
                <a:solidFill>
                  <a:schemeClr val="tx1"/>
                </a:solidFill>
              </a:rPr>
              <a:t>resonance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1028700" lvl="1" eaLnBrk="1" hangingPunct="1">
              <a:spcBef>
                <a:spcPct val="0"/>
              </a:spcBef>
            </a:pPr>
            <a:endParaRPr lang="en-US" altLang="en-US" sz="1800" dirty="0" smtClean="0">
              <a:solidFill>
                <a:schemeClr val="tx1"/>
              </a:solidFill>
            </a:endParaRPr>
          </a:p>
          <a:p>
            <a:pPr marL="1028700" lvl="1" eaLnBrk="1" hangingPunct="1">
              <a:spcBef>
                <a:spcPct val="0"/>
              </a:spcBef>
            </a:pPr>
            <a:endParaRPr lang="en-US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Medi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8727" y="2078989"/>
            <a:ext cx="4280953" cy="32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EB9D811-3164-4761-B284-8F2786C7C0C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862" y="1752600"/>
                <a:ext cx="8788688" cy="63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𝐷𝑒𝑠𝑖𝑔𝑛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𝑁𝑒𝑒𝑑𝑒𝑑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𝐿𝑜𝑠𝑠𝑒𝑠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𝑂𝑡h𝑒𝑟𝑇h𝑎𝑛𝐺𝑟𝑎𝑣𝑖𝑡𝑦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2" y="1752600"/>
                <a:ext cx="8788688" cy="632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2665" y="430640"/>
                <a:ext cx="497867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sz="4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𝑵𝒆𝒆𝒅𝒆𝒅</m:t>
                              </m:r>
                            </m:sub>
                          </m:sSub>
                        </m:e>
                      </m:d>
                      <m:r>
                        <a:rPr lang="en-US" sz="48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= ???</m:t>
                      </m:r>
                    </m:oMath>
                  </m:oMathPara>
                </a14:m>
                <a:endParaRPr lang="en-US" sz="4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2665" y="430640"/>
                <a:ext cx="4978671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3664" y="3516093"/>
                <a:ext cx="8280472" cy="619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𝑁𝑒𝑒𝑑𝑒𝑑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𝑢𝑟𝑛𝑜𝑢𝑡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𝐿𝑎𝑢𝑛𝑐h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𝑆𝑖𝑡𝑒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𝐿𝑜𝑠𝑠𝑒𝑠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𝐺𝑟𝑎𝑣𝑖𝑡𝑦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64" y="3516093"/>
                <a:ext cx="8280472" cy="619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 bwMode="auto">
          <a:xfrm>
            <a:off x="152400" y="3048000"/>
            <a:ext cx="8763000" cy="16764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3657600" y="2384762"/>
            <a:ext cx="152400" cy="587038"/>
          </a:xfrm>
          <a:prstGeom prst="straightConnector1">
            <a:avLst/>
          </a:prstGeom>
          <a:solidFill>
            <a:srgbClr val="000000"/>
          </a:solidFill>
          <a:ln w="730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kern="0" smtClean="0"/>
              <a:t>Launch Velocities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835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43653" y="2542478"/>
                <a:ext cx="2585388" cy="65601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𝑏𝑢𝑟𝑛𝑜𝑢𝑡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</m:den>
                            </m:f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653" y="2542478"/>
                <a:ext cx="2585388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96053" y="4401065"/>
                <a:ext cx="2108591" cy="65601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𝑢𝑟𝑛𝑜𝑢𝑡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𝑐𝑖𝑟𝑐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𝑅</m:t>
                            </m:r>
                          </m:den>
                        </m:f>
                      </m:e>
                    </m:ra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53" y="4401065"/>
                <a:ext cx="2108591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003687" y="36971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-OR-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at Burnout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3" y="1732079"/>
            <a:ext cx="3695272" cy="40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2" name="TextBox 2"/>
          <p:cNvSpPr txBox="1">
            <a:spLocks noChangeArrowheads="1"/>
          </p:cNvSpPr>
          <p:nvPr/>
        </p:nvSpPr>
        <p:spPr bwMode="auto">
          <a:xfrm>
            <a:off x="4928433" y="1820281"/>
            <a:ext cx="40472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Velocity = distance from Earth’s axis of rotation multiplied by Earth’s rotation rate of </a:t>
            </a:r>
            <a:r>
              <a:rPr lang="en-US" altLang="en-US" sz="1800" dirty="0" smtClean="0">
                <a:solidFill>
                  <a:schemeClr val="tx1"/>
                </a:solidFill>
              </a:rPr>
              <a:t>15 </a:t>
            </a:r>
            <a:r>
              <a:rPr lang="en-US" altLang="en-US" sz="1800" dirty="0" err="1">
                <a:solidFill>
                  <a:schemeClr val="tx1"/>
                </a:solidFill>
              </a:rPr>
              <a:t>deg</a:t>
            </a:r>
            <a:r>
              <a:rPr lang="en-US" altLang="en-US" sz="1800" dirty="0">
                <a:solidFill>
                  <a:schemeClr val="tx1"/>
                </a:solidFill>
              </a:rPr>
              <a:t> / </a:t>
            </a:r>
            <a:r>
              <a:rPr lang="en-US" altLang="en-US" sz="1800" dirty="0" err="1">
                <a:solidFill>
                  <a:schemeClr val="tx1"/>
                </a:solidFill>
              </a:rPr>
              <a:t>hr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0733" name="Slide Number Placeholder 1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6F6692C-B859-4E15-94F7-61A6529CB254}" type="slidenum">
              <a:rPr lang="en-US" altLang="en-US" sz="1400" smtClean="0">
                <a:solidFill>
                  <a:srgbClr val="FFFFFF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15764" y="4323521"/>
                <a:ext cx="4338752" cy="110395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𝑳𝒂𝒖𝒏𝒄𝒉</m:t>
                          </m:r>
                          <m:r>
                            <a:rPr lang="en-US" sz="2000" b="1" i="1"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𝑺𝒊𝒕𝒆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𝒄𝒐𝒔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𝑘𝑚</m:t>
                      </m:r>
                      <m:r>
                        <a:rPr lang="en-US" sz="2000" i="1">
                          <a:latin typeface="Cambria Math"/>
                        </a:rPr>
                        <m:t>/</m:t>
                      </m:r>
                      <m:r>
                        <a:rPr lang="en-US" sz="2000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𝑳𝒂𝒖𝒏𝒄𝒉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𝑺𝒊𝒕𝒆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𝟒𝟔𝟓𝟏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𝒐</m:t>
                              </m:r>
                            </m:sub>
                          </m:sSub>
                        </m:e>
                      </m:fun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64" y="4323521"/>
                <a:ext cx="4338752" cy="1103957"/>
              </a:xfrm>
              <a:prstGeom prst="rect">
                <a:avLst/>
              </a:prstGeom>
              <a:blipFill>
                <a:blip r:embed="rId3"/>
                <a:stretch>
                  <a:fillRect b="-55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6" y="1796143"/>
            <a:ext cx="4255690" cy="41887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218" y="435361"/>
            <a:ext cx="4082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Launch Site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85056" y="5739219"/>
                <a:ext cx="22835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𝑳𝒂𝒖𝒏𝒄𝒉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𝒔𝒊𝒕𝒆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𝒍𝒂𝒕𝒊𝒕𝒖𝒅𝒆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56" y="5739219"/>
                <a:ext cx="22835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61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tro 310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stro 310 Theme" id="{244C6FAF-B7F0-4A86-916F-26D2E6EE7DDC}" vid="{20D8168A-5EAA-471C-9E49-240D9D1075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A8654EBD2EE47AC5DEF88A4E4BD8F" ma:contentTypeVersion="7" ma:contentTypeDescription="Create a new document." ma:contentTypeScope="" ma:versionID="e505c6e82816ebd94c77217d4d2de4dd">
  <xsd:schema xmlns:xsd="http://www.w3.org/2001/XMLSchema" xmlns:xs="http://www.w3.org/2001/XMLSchema" xmlns:p="http://schemas.microsoft.com/office/2006/metadata/properties" xmlns:ns2="0f9e4220-d6a4-4be3-a2a3-abfcd1f1a662" targetNamespace="http://schemas.microsoft.com/office/2006/metadata/properties" ma:root="true" ma:fieldsID="71e642395813eefe4a8fb5172b6d26ee" ns2:_="">
    <xsd:import namespace="0f9e4220-d6a4-4be3-a2a3-abfcd1f1a6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e4220-d6a4-4be3-a2a3-abfcd1f1a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6A1272-9F75-4C2E-B8A2-EEBBB376BC34}"/>
</file>

<file path=customXml/itemProps2.xml><?xml version="1.0" encoding="utf-8"?>
<ds:datastoreItem xmlns:ds="http://schemas.openxmlformats.org/officeDocument/2006/customXml" ds:itemID="{5CE7AD6A-59F2-4E2C-8BF0-DC0578F32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150D0E-30C2-4FE8-8065-3DFE38E08160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61c2465-24c3-4ed3-b6f4-ec97b93c796d"/>
    <ds:schemaRef ds:uri="http://purl.org/dc/elements/1.1/"/>
    <ds:schemaRef ds:uri="http://schemas.microsoft.com/office/2006/metadata/properties"/>
    <ds:schemaRef ds:uri="65c9b154-240a-4583-bab7-9ef827678c17"/>
    <ds:schemaRef ds:uri="http://schemas.microsoft.com/sharepoint/v3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Astro 310 Theme</Template>
  <TotalTime>698</TotalTime>
  <Words>842</Words>
  <Application>Microsoft Office PowerPoint</Application>
  <PresentationFormat>On-screen Show (4:3)</PresentationFormat>
  <Paragraphs>90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</vt:lpstr>
      <vt:lpstr>Trebuchet MS</vt:lpstr>
      <vt:lpstr>Wingdings</vt:lpstr>
      <vt:lpstr>Astro 310 Theme</vt:lpstr>
      <vt:lpstr>AstroEngr 331X</vt:lpstr>
      <vt:lpstr>Agenda</vt:lpstr>
      <vt:lpstr>Launch Vehicle Ascent Phases</vt:lpstr>
      <vt:lpstr>Launch Vehicle G-load Profile</vt:lpstr>
      <vt:lpstr>Launch Vehicle Vibration Profile</vt:lpstr>
      <vt:lpstr>Launch Environment Impact on Satellite Design</vt:lpstr>
      <vt:lpstr>|ΔV_Needed |= ???</vt:lpstr>
      <vt:lpstr>Velocity at Burnout</vt:lpstr>
      <vt:lpstr>PowerPoint Presentation</vt:lpstr>
      <vt:lpstr>Losses due to Gravity</vt:lpstr>
      <vt:lpstr>Launch Velocity Equation</vt:lpstr>
      <vt:lpstr>Converting Mass to ∆V:  The Ideal Rocket Equation</vt:lpstr>
      <vt:lpstr>The Ideal Rocket Equation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Wilson, Sandra J Civ USAF USAFA DF/DFAN</dc:creator>
  <cp:lastModifiedBy>Gregory Frey</cp:lastModifiedBy>
  <cp:revision>48</cp:revision>
  <dcterms:created xsi:type="dcterms:W3CDTF">2021-08-25T00:35:29Z</dcterms:created>
  <dcterms:modified xsi:type="dcterms:W3CDTF">2024-05-08T16:50:06Z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0x010100F53A8654EBD2EE47AC5DEF88A4E4BD8F</vt:lpwstr>
  </property>
</Properties>
</file>